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6" r:id="rId2"/>
    <p:sldId id="274" r:id="rId3"/>
    <p:sldId id="307" r:id="rId4"/>
    <p:sldId id="308" r:id="rId5"/>
    <p:sldId id="312" r:id="rId6"/>
    <p:sldId id="313" r:id="rId7"/>
    <p:sldId id="314" r:id="rId8"/>
    <p:sldId id="310" r:id="rId9"/>
    <p:sldId id="31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A2"/>
    <a:srgbClr val="ED2126"/>
    <a:srgbClr val="FF0012"/>
    <a:srgbClr val="626260"/>
    <a:srgbClr val="65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332" autoAdjust="0"/>
  </p:normalViewPr>
  <p:slideViewPr>
    <p:cSldViewPr snapToGrid="0" showGuides="1">
      <p:cViewPr varScale="1">
        <p:scale>
          <a:sx n="85" d="100"/>
          <a:sy n="85" d="100"/>
        </p:scale>
        <p:origin x="74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BBAB-3E28-4619-9F7C-AE0C0400DD50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F3D42-34B8-422D-A244-A320F458B5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46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 las necesidades más específicas para los submercados.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Focalizar mejor la estrategia de marketing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Optimizar el uso de los recursos empresariales de</a:t>
            </a:r>
          </a:p>
          <a:p>
            <a:pPr lvl="1"/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</a:t>
            </a:r>
          </a:p>
          <a:p>
            <a:pPr lvl="1"/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Producción</a:t>
            </a:r>
          </a:p>
          <a:p>
            <a:pPr lvl="1"/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Logística</a:t>
            </a:r>
          </a:p>
          <a:p>
            <a:pPr lvl="1"/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 de decisiones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 publicidad más efectiva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 un nicho propio donde no tenga competencia directa.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 las posibilidades de crecer rápidamente en segmentos del mercado sin competidores con sus productos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F3D42-34B8-422D-A244-A320F458B5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494974-E242-456D-8C83-04CE34306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3B49B8-CF07-4B66-9C03-01ECA6A4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D2945B-24AD-48C4-ADFB-5E5C60AA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3389E7-C5BD-4CEE-B248-FA690840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3B48BC-082B-49BB-8312-EEC4A649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4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365629-04CE-4F83-9390-F3D335E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988FACF-3F7C-4232-924E-2BACD252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D848E9-0D95-4AEE-934C-6124CA9B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602948B-39DF-45D5-BE88-BE21FAE3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33E962-86CB-4B79-8FF4-8986A5C0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9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A865465-D4A8-40FA-AF74-1B3430D8D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B120C28-3DA2-4CD2-B682-958D3ECF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ED5F50-3B0B-4E62-ACBA-95849EE2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385D41-B8E6-4BE0-ACD4-DF1AC0B3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377041-F2A8-4031-B8D8-E20D2962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14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2C7D58-B6CC-4CE9-895A-F16A24EE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E4030E-9337-450A-A74A-4C7C118D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D56C17-0D9F-4AE8-89EC-F6A00B2C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239ED3-A943-445F-9D2E-7B74BF78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2B7B8A-2D2E-4A80-8D2E-40CD6055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4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7A6E30-592C-49B4-B79A-BBB01A04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6C94777-EDA9-4525-9444-F64FA91C4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EECDA8-A2C7-4C11-A7B3-C423392B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2303C0-3B46-4212-A3FF-A82C3F0E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7BEA9B1-010A-491D-80E1-342C9C1D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3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CF1DB1-4DE1-48FE-9A1B-FFF9C6EC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E98434-4B42-4E3A-A27E-D9703CE83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935930-96CB-41DB-874B-8F1A0DC5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7A6D96-CECE-484E-A519-1A9F8567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F7E565-E753-4FF8-B624-82F857C6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5F0AED-96C3-4066-8C2E-A705AA03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94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09D050-28A7-491B-887C-F5E99BB8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E56BB3-5ABE-4361-96CC-B4C7F3FE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077D1BD-33D7-45AC-B2FD-AEAA5ADA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06E9F1A-A033-4ACC-B30A-F431A6C51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B846B48-3027-4270-BB84-DD99EEA9C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2AD0F15-1AE5-4372-9871-49197F4C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27E4380-2366-42DC-B8F9-9587C156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6B937F1-0968-411B-A19E-17965DC9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1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A3310-24F6-4978-B8D6-3CB4F117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A7C47BB-5DEB-487F-9EED-35B288AF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5EA6C1-5D88-4C3D-A64D-2AB2416E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FEBE3AE-48E9-4513-AD57-6025EE09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80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1C41FA6-402B-4AAC-A260-CC237E4D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C83A54-E90D-43AF-921F-A182ACBA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FC904DC-DB0E-4950-B85E-33217A1A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16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84AFFC-C3FD-44BF-BF21-72F617B2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19BB3E-833F-4209-9A46-038E5170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B298DD-BBEF-4767-B29B-C474954C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34FA6F-7147-4EA0-B3E4-538AE157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84EAA5B-F644-4AAB-BB83-304C5B32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2A7BCB-B9D9-4189-8B88-F62CAA9C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64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B59657-0AB8-49DF-8DF7-357C5C6B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8A81400-6B6F-4973-B780-AC3589CC1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42FB17-F820-454B-A16A-75C0173E3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2165826-43F2-412F-8130-A2EC8B67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FF6F99A-4936-47C6-8472-EB3AB05F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DC7881D-C3F4-4754-9B7D-62EC4CE5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68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308C93B-D451-4127-83E6-CC9CB443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25763A-31AB-4741-AA95-BF00D730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F49B70-1256-45CD-A609-5C52A8FB3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4500-37F9-4C12-BC69-14356631C9CA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59D932-8F18-4CE4-AFC7-B615559C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E84D94-4AC2-419E-A260-4742BDCD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BA55-7F1A-4473-A6FA-D2A56653C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6BE24C1-CCBF-4425-8CB5-364D9D1553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4" y="1011850"/>
            <a:ext cx="8667472" cy="499133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D9BEAF3-BDF6-474D-A3B9-9D89DAF7ABD1}"/>
              </a:ext>
            </a:extLst>
          </p:cNvPr>
          <p:cNvSpPr/>
          <p:nvPr/>
        </p:nvSpPr>
        <p:spPr>
          <a:xfrm>
            <a:off x="1793264" y="1018087"/>
            <a:ext cx="8667472" cy="4979503"/>
          </a:xfrm>
          <a:prstGeom prst="rect">
            <a:avLst/>
          </a:prstGeom>
          <a:solidFill>
            <a:schemeClr val="bg2">
              <a:alpha val="57000"/>
            </a:schemeClr>
          </a:solidFill>
          <a:ln>
            <a:solidFill>
              <a:schemeClr val="accent1">
                <a:lumMod val="20000"/>
                <a:lumOff val="80000"/>
                <a:alpha val="97000"/>
              </a:schemeClr>
            </a:solidFill>
          </a:ln>
          <a:effectLst>
            <a:glow>
              <a:schemeClr val="accent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xmlns="" id="{C805507E-4294-458B-865C-D3B49E8DE84F}"/>
              </a:ext>
            </a:extLst>
          </p:cNvPr>
          <p:cNvSpPr txBox="1"/>
          <p:nvPr/>
        </p:nvSpPr>
        <p:spPr>
          <a:xfrm>
            <a:off x="2589646" y="1319172"/>
            <a:ext cx="6246622" cy="1971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2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s-MX" sz="2800" dirty="0">
                <a:solidFill>
                  <a:srgbClr val="7F7F7F"/>
                </a:solidFill>
                <a:latin typeface="Swis721 LtCn BT" panose="020B04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MERCADOS DE CONSUMO Y COMPORTAMIENTO DE COMPRA DE LOS CONSUMIDORES" 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sz="2800" dirty="0">
                <a:solidFill>
                  <a:srgbClr val="7F7F7F"/>
                </a:solidFill>
                <a:latin typeface="Swis721 LtCn BT" panose="020B04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(CONSUMIDORES FINALES)</a:t>
            </a:r>
            <a:r>
              <a:rPr lang="es-MX" sz="2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s-MX" sz="105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xmlns="" id="{1D2F40C0-5E13-4182-8AC7-50512B79666A}"/>
              </a:ext>
            </a:extLst>
          </p:cNvPr>
          <p:cNvSpPr txBox="1"/>
          <p:nvPr/>
        </p:nvSpPr>
        <p:spPr>
          <a:xfrm>
            <a:off x="4593900" y="3205556"/>
            <a:ext cx="435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2800" kern="1200" dirty="0">
                <a:solidFill>
                  <a:schemeClr val="bg2">
                    <a:lumMod val="25000"/>
                  </a:schemeClr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 CULTURAL</a:t>
            </a:r>
            <a:endParaRPr lang="es-MX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7B5EB46-B233-4817-B861-1055C034D987}"/>
              </a:ext>
            </a:extLst>
          </p:cNvPr>
          <p:cNvSpPr/>
          <p:nvPr/>
        </p:nvSpPr>
        <p:spPr>
          <a:xfrm>
            <a:off x="0" y="642518"/>
            <a:ext cx="12192000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1DCA215-E692-4421-A269-8CEDD249BA2F}"/>
              </a:ext>
            </a:extLst>
          </p:cNvPr>
          <p:cNvSpPr/>
          <p:nvPr/>
        </p:nvSpPr>
        <p:spPr>
          <a:xfrm>
            <a:off x="0" y="5997591"/>
            <a:ext cx="12192000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EB28AC3-A957-46FE-93FF-D31B949753B2}"/>
              </a:ext>
            </a:extLst>
          </p:cNvPr>
          <p:cNvSpPr txBox="1"/>
          <p:nvPr/>
        </p:nvSpPr>
        <p:spPr>
          <a:xfrm>
            <a:off x="1793264" y="5258927"/>
            <a:ext cx="1064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wis721 LtCn BT" panose="020B0406020202030204" pitchFamily="34" charset="0"/>
                <a:cs typeface="Times New Roman" panose="02020603050405020304" pitchFamily="18" charset="0"/>
              </a:rPr>
              <a:t>Gerardo Corres Zenteno / Paulina García Guerrero / Andrea Cabrera Madrid / Carlos </a:t>
            </a:r>
            <a:r>
              <a:rPr lang="es-MX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wis721 LtCn BT" panose="020B0406020202030204" pitchFamily="34" charset="0"/>
                <a:cs typeface="Times New Roman" panose="02020603050405020304" pitchFamily="18" charset="0"/>
              </a:rPr>
              <a:t>Perezlara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Swis721 LtCn BT" panose="020B0406020202030204" pitchFamily="34" charset="0"/>
                <a:cs typeface="Times New Roman" panose="02020603050405020304" pitchFamily="18" charset="0"/>
              </a:rPr>
              <a:t> Ángeles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3F81B13-3AE6-485F-804A-F9BEC95581AD}"/>
              </a:ext>
            </a:extLst>
          </p:cNvPr>
          <p:cNvSpPr txBox="1"/>
          <p:nvPr/>
        </p:nvSpPr>
        <p:spPr>
          <a:xfrm>
            <a:off x="4593900" y="4275668"/>
            <a:ext cx="3697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6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MERCADOTECNIA EN CAMPOS ESPECIALES</a:t>
            </a:r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5EF7C2B-026D-43B7-9283-FB7403BDD25F}"/>
              </a:ext>
            </a:extLst>
          </p:cNvPr>
          <p:cNvSpPr/>
          <p:nvPr/>
        </p:nvSpPr>
        <p:spPr>
          <a:xfrm>
            <a:off x="4811065" y="4530779"/>
            <a:ext cx="2999539" cy="374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solidFill>
                  <a:srgbClr val="262626"/>
                </a:solidFill>
                <a:latin typeface="Swis721 LtCn BT" panose="020B04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Mtra. María Enriqueta </a:t>
            </a:r>
            <a:r>
              <a:rPr lang="es-MX" dirty="0" err="1">
                <a:solidFill>
                  <a:srgbClr val="262626"/>
                </a:solidFill>
                <a:latin typeface="Swis721 LtCn BT" panose="020B04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Farris</a:t>
            </a:r>
            <a:r>
              <a:rPr lang="es-MX" dirty="0">
                <a:solidFill>
                  <a:srgbClr val="262626"/>
                </a:solidFill>
                <a:latin typeface="Swis721 LtCn BT" panose="020B0406020202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Yépez</a:t>
            </a:r>
            <a:endParaRPr lang="es-MX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9230360" y="106680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INTRODUCCIÒN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13341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xmlns="" id="{4C25F261-A9C3-4761-8DEA-D87D355C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277" y="1446296"/>
            <a:ext cx="5476121" cy="48753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EL COMPORTAMIENTO DE COMPRA DEL CONSUMIDOR?</a:t>
            </a:r>
            <a:endParaRPr lang="es-MX" sz="2400" dirty="0">
              <a:latin typeface="Swis721 LtCn BT" panose="020B0406020202030204" pitchFamily="34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 que se enfoca en la manera de 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 de decisiones de los consumidores finales</a:t>
            </a:r>
            <a:r>
              <a:rPr lang="es-MX" sz="20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 actividades que realizan al 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buscar, comprar, utilizar y desechar productos y servicios </a:t>
            </a:r>
            <a:r>
              <a:rPr lang="es-MX" sz="20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ellos esperan que satisfagan sus necesidades. (</a:t>
            </a:r>
            <a:r>
              <a:rPr lang="es-MX" sz="2000" dirty="0" err="1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Leon</a:t>
            </a:r>
            <a:r>
              <a:rPr lang="es-MX" sz="20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</a:t>
            </a:r>
            <a:r>
              <a:rPr lang="es-MX" sz="2000" dirty="0" err="1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Shiffman</a:t>
            </a:r>
            <a:r>
              <a:rPr lang="es-MX" sz="20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2010).</a:t>
            </a:r>
            <a:endParaRPr lang="es-MX" sz="2000" dirty="0">
              <a:latin typeface="Swis721 LtCn BT" panose="020B04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comportamiento del consumidor">
            <a:extLst>
              <a:ext uri="{FF2B5EF4-FFF2-40B4-BE49-F238E27FC236}">
                <a16:creationId xmlns:a16="http://schemas.microsoft.com/office/drawing/2014/main" xmlns="" id="{252C48B5-11CF-4B6B-A533-3EEEBFDA9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5"/>
          <a:stretch/>
        </p:blipFill>
        <p:spPr bwMode="auto">
          <a:xfrm>
            <a:off x="220984" y="1446296"/>
            <a:ext cx="5875016" cy="31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eguntas icono">
            <a:extLst>
              <a:ext uri="{FF2B5EF4-FFF2-40B4-BE49-F238E27FC236}">
                <a16:creationId xmlns:a16="http://schemas.microsoft.com/office/drawing/2014/main" xmlns="" id="{0AB4A6C5-75A1-40BC-AC46-1E4118D8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74" y="41785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5384800" y="106680"/>
            <a:ext cx="732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MODELOS DE CONDUCTA DEL CONSUMIDOR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13341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AFD914E-B0D0-4677-9C4D-616A919C7C67}"/>
              </a:ext>
            </a:extLst>
          </p:cNvPr>
          <p:cNvSpPr/>
          <p:nvPr/>
        </p:nvSpPr>
        <p:spPr>
          <a:xfrm>
            <a:off x="6298419" y="6257836"/>
            <a:ext cx="60106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>
                <a:latin typeface="Swis721 Cn BT" panose="020B0506020202030204" pitchFamily="34" charset="0"/>
              </a:rPr>
              <a:t>Paine, M. (1 de febrero de 2018). Cuida tu dinero. Obtenido de ¿Cuáles son los distintos modelos de conducta del consumidor?: https://www.cuidatudinero.com/13092173/cuales-son-los-distintos-modelos-de-conductas-del-consumidor</a:t>
            </a:r>
            <a:endParaRPr lang="en-US" sz="1100" i="1" dirty="0">
              <a:latin typeface="Swis721 Cn BT" panose="020B0506020202030204" pitchFamily="34" charset="0"/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xmlns="" id="{099E2331-F605-4241-A6D6-9D03A26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987" y="1363905"/>
            <a:ext cx="7384026" cy="667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responderán los consumidores a las distintas actividades de marketing que la empresa podría realizar? </a:t>
            </a:r>
            <a:endParaRPr lang="es-MX" sz="2400" dirty="0">
              <a:latin typeface="Swis721 LtCn BT" panose="020B04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28A5994-7F46-4320-8C52-A1EFF914C8AA}"/>
              </a:ext>
            </a:extLst>
          </p:cNvPr>
          <p:cNvSpPr/>
          <p:nvPr/>
        </p:nvSpPr>
        <p:spPr>
          <a:xfrm>
            <a:off x="627539" y="2496987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económico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5B13234-114E-47EA-801E-8B80E0074CC0}"/>
              </a:ext>
            </a:extLst>
          </p:cNvPr>
          <p:cNvSpPr/>
          <p:nvPr/>
        </p:nvSpPr>
        <p:spPr>
          <a:xfrm>
            <a:off x="3620246" y="2496987"/>
            <a:ext cx="205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de aprendizaje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5179263-5C96-4054-93BB-A0AF25BE7FBF}"/>
              </a:ext>
            </a:extLst>
          </p:cNvPr>
          <p:cNvSpPr/>
          <p:nvPr/>
        </p:nvSpPr>
        <p:spPr>
          <a:xfrm>
            <a:off x="6785309" y="249698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psicoanalítico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8D580-A493-49B7-A858-1009B5ABCA49}"/>
              </a:ext>
            </a:extLst>
          </p:cNvPr>
          <p:cNvSpPr/>
          <p:nvPr/>
        </p:nvSpPr>
        <p:spPr>
          <a:xfrm>
            <a:off x="9788013" y="2496987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sociológico</a:t>
            </a:r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E49149A-8B19-4130-ABA6-98ED6A15667F}"/>
              </a:ext>
            </a:extLst>
          </p:cNvPr>
          <p:cNvSpPr/>
          <p:nvPr/>
        </p:nvSpPr>
        <p:spPr>
          <a:xfrm>
            <a:off x="492321" y="3429000"/>
            <a:ext cx="2046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Obtener el máximo beneficio al mínimo costo</a:t>
            </a:r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8F1AB89-F311-42DB-A962-D7B09D51B1BA}"/>
              </a:ext>
            </a:extLst>
          </p:cNvPr>
          <p:cNvSpPr/>
          <p:nvPr/>
        </p:nvSpPr>
        <p:spPr>
          <a:xfrm>
            <a:off x="3535485" y="3429000"/>
            <a:ext cx="2046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Satisfacer necesidades básicas y aprendidas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0D2D4BF-E153-451A-8FB4-11D624B13611}"/>
              </a:ext>
            </a:extLst>
          </p:cNvPr>
          <p:cNvSpPr/>
          <p:nvPr/>
        </p:nvSpPr>
        <p:spPr>
          <a:xfrm>
            <a:off x="6609632" y="3429000"/>
            <a:ext cx="2288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Influenciada tanto por su consciente como inconsciente</a:t>
            </a:r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B66C5E4-5A58-445F-A67E-CA3599D60698}"/>
              </a:ext>
            </a:extLst>
          </p:cNvPr>
          <p:cNvSpPr/>
          <p:nvPr/>
        </p:nvSpPr>
        <p:spPr>
          <a:xfrm>
            <a:off x="9788013" y="3481717"/>
            <a:ext cx="195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 e influencia en la sociedad</a:t>
            </a:r>
            <a:endParaRPr lang="es-MX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xmlns="" id="{3ADD2385-7318-4F7F-A399-678BE49A4CA2}"/>
              </a:ext>
            </a:extLst>
          </p:cNvPr>
          <p:cNvSpPr/>
          <p:nvPr/>
        </p:nvSpPr>
        <p:spPr>
          <a:xfrm>
            <a:off x="1373343" y="2998177"/>
            <a:ext cx="284840" cy="3693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FB9447F9-F67B-4C89-9A13-F2088571D8AA}"/>
              </a:ext>
            </a:extLst>
          </p:cNvPr>
          <p:cNvSpPr/>
          <p:nvPr/>
        </p:nvSpPr>
        <p:spPr>
          <a:xfrm>
            <a:off x="4416507" y="2962993"/>
            <a:ext cx="284840" cy="3693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xmlns="" id="{29FFBDBE-FF42-499E-A720-115EC0125A75}"/>
              </a:ext>
            </a:extLst>
          </p:cNvPr>
          <p:cNvSpPr/>
          <p:nvPr/>
        </p:nvSpPr>
        <p:spPr>
          <a:xfrm>
            <a:off x="7611303" y="2962993"/>
            <a:ext cx="284840" cy="3693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37F51B0E-4BE6-4408-A2CE-61EA34ED6301}"/>
              </a:ext>
            </a:extLst>
          </p:cNvPr>
          <p:cNvSpPr/>
          <p:nvPr/>
        </p:nvSpPr>
        <p:spPr>
          <a:xfrm>
            <a:off x="10624408" y="3028944"/>
            <a:ext cx="284840" cy="3693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F40FC2F-4318-4558-AE8A-4D95391B1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4546748"/>
            <a:ext cx="1329231" cy="132923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1B3686C7-B04C-4738-817E-25A5EA3DB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08" y="4472190"/>
            <a:ext cx="1403789" cy="14037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3E76B6F-4EFE-47B2-9C3B-303A2FD40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95" y="4547997"/>
            <a:ext cx="1329231" cy="132923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FF6EE33-8791-45F9-BAA9-2CE052C2B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6" y="4511565"/>
            <a:ext cx="1403789" cy="14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2880659" y="157199"/>
            <a:ext cx="940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FACTORES QUE INFLUYEN EN EL COMPORTAMIENTO DE LOS CONSUMIDORES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Swis721 Cn BT" panose="020B05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13341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xmlns="" id="{14C08E7A-B293-47DE-B260-92EDFE90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24" y="2627239"/>
            <a:ext cx="4836459" cy="1580963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“Las decisiones de compra son influidas mayormente por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factores que pertenecen al propio mundo del comprador</a:t>
            </a:r>
            <a:r>
              <a:rPr lang="es-MX" sz="24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MX" sz="2400" dirty="0" err="1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Monferrer</a:t>
            </a:r>
            <a:r>
              <a:rPr lang="es-MX" sz="2400" dirty="0">
                <a:latin typeface="Swis721 LtCn BT" panose="020B04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2013) </a:t>
            </a:r>
            <a:endParaRPr lang="es-MX" sz="2400" dirty="0"/>
          </a:p>
        </p:txBody>
      </p:sp>
      <p:pic>
        <p:nvPicPr>
          <p:cNvPr id="1026" name="Picture 2" descr="Resultado de imagen para comp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6" y="1708754"/>
            <a:ext cx="4557246" cy="34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98731"/>
            <a:ext cx="5132294" cy="4351338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Swis721 LtCn BT" panose="020B0406020202030204" pitchFamily="34" charset="0"/>
              </a:rPr>
              <a:t>Es el conjunto de 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</a:rPr>
              <a:t>ideas, creencias, valores, comportamientos, normas y costumbres </a:t>
            </a:r>
            <a:r>
              <a:rPr lang="es-MX" sz="2000" dirty="0">
                <a:latin typeface="Swis721 LtCn BT" panose="020B0406020202030204" pitchFamily="34" charset="0"/>
              </a:rPr>
              <a:t>que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</a:rPr>
              <a:t> caracterizan a una sociedad </a:t>
            </a:r>
            <a:r>
              <a:rPr lang="es-MX" sz="2000" dirty="0">
                <a:latin typeface="Swis721 LtCn BT" panose="020B0406020202030204" pitchFamily="34" charset="0"/>
              </a:rPr>
              <a:t>y que se transmiten de generación en generación</a:t>
            </a:r>
            <a:r>
              <a:rPr lang="es-MX" sz="2000" dirty="0" smtClean="0">
                <a:latin typeface="Swis721 LtCn BT" panose="020B0406020202030204" pitchFamily="34" charset="0"/>
              </a:rPr>
              <a:t>.</a:t>
            </a:r>
          </a:p>
          <a:p>
            <a:pPr algn="just"/>
            <a:r>
              <a:rPr lang="es-MX" sz="2000" dirty="0" smtClean="0">
                <a:latin typeface="Swis721 LtCn BT" panose="020B0406020202030204" pitchFamily="34" charset="0"/>
              </a:rPr>
              <a:t>Son </a:t>
            </a:r>
            <a:r>
              <a:rPr lang="es-MX" sz="2000" dirty="0">
                <a:latin typeface="Swis721 LtCn BT" panose="020B0406020202030204" pitchFamily="34" charset="0"/>
              </a:rPr>
              <a:t>los que ejercen una influencia más fuerte en el comportamiento de </a:t>
            </a:r>
            <a:r>
              <a:rPr lang="es-MX" sz="2000" dirty="0" smtClean="0">
                <a:latin typeface="Swis721 LtCn BT" panose="020B0406020202030204" pitchFamily="34" charset="0"/>
              </a:rPr>
              <a:t>compra</a:t>
            </a:r>
          </a:p>
          <a:p>
            <a:pPr algn="just"/>
            <a:r>
              <a:rPr lang="es-MX" sz="2000" dirty="0">
                <a:latin typeface="Swis721 LtCn BT" panose="020B0406020202030204" pitchFamily="34" charset="0"/>
              </a:rPr>
              <a:t>las influencias culturales sobre el comportamiento de compra varían significativamente de un 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</a:rPr>
              <a:t>país</a:t>
            </a:r>
            <a:r>
              <a:rPr lang="es-MX" sz="2000" dirty="0">
                <a:latin typeface="Swis721 LtCn BT" panose="020B0406020202030204" pitchFamily="34" charset="0"/>
              </a:rPr>
              <a:t> a otro</a:t>
            </a:r>
            <a:endParaRPr lang="es-MX" sz="2000" dirty="0" smtClean="0">
              <a:latin typeface="Swis721 LtCn BT" panose="020B0406020202030204" pitchFamily="34" charset="0"/>
            </a:endParaRPr>
          </a:p>
          <a:p>
            <a:pPr algn="just"/>
            <a:endParaRPr lang="es-MX" sz="2000" dirty="0">
              <a:latin typeface="Swis721 LtCn BT" panose="020B0406020202030204" pitchFamily="34" charset="0"/>
            </a:endParaRP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8820858" y="103039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FACTOR CULTURAL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28530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Resultado de imagen para 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95" y="1316598"/>
            <a:ext cx="51911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4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425" y="1673225"/>
            <a:ext cx="5983940" cy="4351338"/>
          </a:xfrm>
        </p:spPr>
        <p:txBody>
          <a:bodyPr/>
          <a:lstStyle/>
          <a:p>
            <a:pPr algn="just"/>
            <a:r>
              <a:rPr lang="es-MX" sz="2400" dirty="0">
                <a:latin typeface="Swis721 LtCn BT" panose="020B0406020202030204" pitchFamily="34" charset="0"/>
              </a:rPr>
              <a:t>L</a:t>
            </a:r>
            <a:r>
              <a:rPr lang="es-MX" sz="2400" dirty="0" smtClean="0">
                <a:latin typeface="Swis721 LtCn BT" panose="020B0406020202030204" pitchFamily="34" charset="0"/>
              </a:rPr>
              <a:t>a </a:t>
            </a:r>
            <a:r>
              <a:rPr lang="es-MX" sz="2400" dirty="0">
                <a:latin typeface="Swis721 LtCn BT" panose="020B0406020202030204" pitchFamily="34" charset="0"/>
              </a:rPr>
              <a:t>nacionalidad, regiones geográficas, grupos religiosos o étnicos que proveen a sus miembros de factores de identificación y socialización más </a:t>
            </a:r>
            <a:r>
              <a:rPr lang="es-MX" sz="2400" dirty="0" smtClean="0">
                <a:latin typeface="Swis721 LtCn BT" panose="020B0406020202030204" pitchFamily="34" charset="0"/>
              </a:rPr>
              <a:t>específicos</a:t>
            </a:r>
          </a:p>
          <a:p>
            <a:pPr algn="just"/>
            <a:r>
              <a:rPr lang="es-MX" sz="2400" dirty="0">
                <a:latin typeface="Swis721 LtCn BT" panose="020B0406020202030204" pitchFamily="34" charset="0"/>
              </a:rPr>
              <a:t>“Cada cultura contiene subculturas más pequeñas, o grupos de personas con sistemas de valores compartidos basados en experiencias y situaciones comunes en sus vidas</a:t>
            </a:r>
            <a:r>
              <a:rPr lang="es-MX" sz="2400" dirty="0" smtClean="0">
                <a:latin typeface="Swis721 LtCn BT" panose="020B0406020202030204" pitchFamily="34" charset="0"/>
              </a:rPr>
              <a:t>.”(</a:t>
            </a:r>
            <a:r>
              <a:rPr lang="es-MX" sz="2400" dirty="0" err="1" smtClean="0">
                <a:latin typeface="Swis721 LtCn BT" panose="020B0406020202030204" pitchFamily="34" charset="0"/>
              </a:rPr>
              <a:t>Kothler</a:t>
            </a:r>
            <a:r>
              <a:rPr lang="es-MX" sz="2400" dirty="0" smtClean="0">
                <a:latin typeface="Swis721 LtCn BT" panose="020B0406020202030204" pitchFamily="34" charset="0"/>
              </a:rPr>
              <a:t>, 2012).</a:t>
            </a:r>
            <a:endParaRPr lang="es-MX" sz="2400" dirty="0">
              <a:latin typeface="Swis721 LtCn BT" panose="020B0406020202030204" pitchFamily="34" charset="0"/>
            </a:endParaRPr>
          </a:p>
          <a:p>
            <a:pPr algn="just"/>
            <a:endParaRPr lang="es-MX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8820858" y="103039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SUBCULTURA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28530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4" name="Picture 2" descr="Resultado de imagen para sub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87" y="1673225"/>
            <a:ext cx="5427235" cy="3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490882" cy="4351338"/>
          </a:xfrm>
        </p:spPr>
        <p:txBody>
          <a:bodyPr/>
          <a:lstStyle/>
          <a:p>
            <a:pPr algn="just"/>
            <a:r>
              <a:rPr lang="es-MX" sz="2000" dirty="0">
                <a:latin typeface="Swis721 LtCn BT" panose="020B0406020202030204" pitchFamily="34" charset="0"/>
              </a:rPr>
              <a:t>D</a:t>
            </a:r>
            <a:r>
              <a:rPr lang="es-MX" sz="2000" dirty="0" smtClean="0">
                <a:latin typeface="Swis721 LtCn BT" panose="020B0406020202030204" pitchFamily="34" charset="0"/>
              </a:rPr>
              <a:t>ivisiones </a:t>
            </a:r>
            <a:r>
              <a:rPr lang="es-MX" sz="2000" dirty="0">
                <a:latin typeface="Swis721 LtCn BT" panose="020B0406020202030204" pitchFamily="34" charset="0"/>
              </a:rPr>
              <a:t>relativamente homogéneas y ordenadas cuyos miembros comparten valores, intereses y comportamientos </a:t>
            </a:r>
            <a:r>
              <a:rPr lang="es-MX" sz="2000" dirty="0" smtClean="0">
                <a:latin typeface="Swis721 LtCn BT" panose="020B0406020202030204" pitchFamily="34" charset="0"/>
              </a:rPr>
              <a:t>similares</a:t>
            </a:r>
          </a:p>
          <a:p>
            <a:pPr algn="just"/>
            <a:r>
              <a:rPr lang="es-MX" sz="2000" dirty="0">
                <a:latin typeface="Swis721 LtCn BT" panose="020B0406020202030204" pitchFamily="34" charset="0"/>
              </a:rPr>
              <a:t>La mercadotecnia tiene especial interés en las clases sociales porque la gente dentro de una </a:t>
            </a:r>
            <a:r>
              <a:rPr lang="es-MX" sz="2000" dirty="0">
                <a:solidFill>
                  <a:srgbClr val="C00000"/>
                </a:solidFill>
                <a:latin typeface="Swis721 LtCn BT" panose="020B0406020202030204" pitchFamily="34" charset="0"/>
              </a:rPr>
              <a:t>clase social en particular muestra un comportamiento de compra similar.  </a:t>
            </a:r>
          </a:p>
          <a:p>
            <a:pPr algn="just"/>
            <a:endParaRPr lang="es-MX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8820858" y="103039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28530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75" y="1825625"/>
            <a:ext cx="4422775" cy="33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63" y="4001294"/>
            <a:ext cx="3301590" cy="27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8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9313917" y="106680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CONCLUSIÒN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28530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88FB448-0EC6-4B57-8C71-00E0828A485B}"/>
              </a:ext>
            </a:extLst>
          </p:cNvPr>
          <p:cNvSpPr/>
          <p:nvPr/>
        </p:nvSpPr>
        <p:spPr>
          <a:xfrm>
            <a:off x="1094648" y="1287918"/>
            <a:ext cx="9616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Swis721 LtCn BT" panose="020B0406020202030204" pitchFamily="34" charset="0"/>
              </a:rPr>
              <a:t>Consideramos que es fundamental</a:t>
            </a:r>
            <a:r>
              <a:rPr lang="es-MX" sz="2400" dirty="0">
                <a:latin typeface="Swis721 LtCn BT" panose="020B0406020202030204" pitchFamily="34" charset="0"/>
              </a:rPr>
              <a:t>,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analizar</a:t>
            </a:r>
            <a:r>
              <a:rPr lang="es-MX" sz="2400" dirty="0">
                <a:latin typeface="Swis721 LtCn BT" panose="020B0406020202030204" pitchFamily="34" charset="0"/>
              </a:rPr>
              <a:t> con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todos</a:t>
            </a:r>
            <a:r>
              <a:rPr lang="es-MX" sz="2400" dirty="0">
                <a:latin typeface="Swis721 LtCn BT" panose="020B0406020202030204" pitchFamily="34" charset="0"/>
              </a:rPr>
              <a:t> estos aspectos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al mercado meta y consumidor final</a:t>
            </a:r>
            <a:r>
              <a:rPr lang="es-MX" sz="2400" dirty="0" smtClean="0">
                <a:solidFill>
                  <a:srgbClr val="C00000"/>
                </a:solidFill>
                <a:latin typeface="Swis721 LtCn BT" panose="020B0406020202030204" pitchFamily="34" charset="0"/>
              </a:rPr>
              <a:t>.</a:t>
            </a:r>
          </a:p>
          <a:p>
            <a:pPr algn="just"/>
            <a:endParaRPr lang="es-MX" sz="2400" dirty="0">
              <a:solidFill>
                <a:srgbClr val="C00000"/>
              </a:solidFill>
              <a:latin typeface="Swis721 LtCn BT" panose="020B04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Swis721 LtCn BT" panose="020B0406020202030204" pitchFamily="34" charset="0"/>
              </a:rPr>
              <a:t>La tarea del </a:t>
            </a:r>
            <a:r>
              <a:rPr lang="es-MX" sz="2400" dirty="0" err="1">
                <a:solidFill>
                  <a:srgbClr val="C00000"/>
                </a:solidFill>
                <a:latin typeface="Swis721 LtCn BT" panose="020B0406020202030204" pitchFamily="34" charset="0"/>
              </a:rPr>
              <a:t>mercadólogo</a:t>
            </a:r>
            <a:r>
              <a:rPr lang="es-MX" sz="2400" dirty="0">
                <a:latin typeface="Swis721 LtCn BT" panose="020B0406020202030204" pitchFamily="34" charset="0"/>
              </a:rPr>
              <a:t>, es indispensable para poder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encontrar</a:t>
            </a:r>
            <a:r>
              <a:rPr lang="es-MX" sz="2400" dirty="0">
                <a:latin typeface="Swis721 LtCn BT" panose="020B0406020202030204" pitchFamily="34" charset="0"/>
              </a:rPr>
              <a:t> este tipo de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información y ayudar a las empresas </a:t>
            </a:r>
            <a:r>
              <a:rPr lang="es-MX" sz="2400" dirty="0">
                <a:latin typeface="Swis721 LtCn BT" panose="020B0406020202030204" pitchFamily="34" charset="0"/>
              </a:rPr>
              <a:t>a poder encontrar la vocación que desean realizar para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satisfacer las necesidades y deseos de los usuarios</a:t>
            </a:r>
            <a:r>
              <a:rPr lang="es-MX" sz="2400" dirty="0" smtClean="0">
                <a:latin typeface="Swis721 LtCn BT" panose="020B0406020202030204" pitchFamily="34" charset="0"/>
              </a:rPr>
              <a:t>.</a:t>
            </a:r>
          </a:p>
          <a:p>
            <a:pPr algn="just"/>
            <a:endParaRPr lang="es-MX" sz="2400" dirty="0" smtClean="0">
              <a:latin typeface="Swis721 LtCn BT" panose="020B0406020202030204" pitchFamily="34" charset="0"/>
            </a:endParaRPr>
          </a:p>
          <a:p>
            <a:pPr algn="just"/>
            <a:r>
              <a:rPr lang="es-MX" sz="2400" dirty="0" smtClean="0">
                <a:latin typeface="Swis721 LtCn BT" panose="020B0406020202030204" pitchFamily="34" charset="0"/>
              </a:rPr>
              <a:t>Como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arquitectos</a:t>
            </a:r>
            <a:r>
              <a:rPr lang="es-MX" sz="2400" dirty="0">
                <a:latin typeface="Swis721 LtCn BT" panose="020B0406020202030204" pitchFamily="34" charset="0"/>
              </a:rPr>
              <a:t>, concluimos que es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fundamental conocer a nuestros usuarios </a:t>
            </a:r>
            <a:r>
              <a:rPr lang="es-MX" sz="2400" dirty="0">
                <a:latin typeface="Swis721 LtCn BT" panose="020B0406020202030204" pitchFamily="34" charset="0"/>
              </a:rPr>
              <a:t>para poder desarrollar </a:t>
            </a:r>
            <a:r>
              <a:rPr lang="es-MX" sz="2400" dirty="0" smtClean="0">
                <a:latin typeface="Swis721 LtCn BT" panose="020B0406020202030204" pitchFamily="34" charset="0"/>
              </a:rPr>
              <a:t>proyectos</a:t>
            </a:r>
          </a:p>
          <a:p>
            <a:pPr algn="just"/>
            <a:endParaRPr lang="es-MX" sz="2400" dirty="0" smtClean="0">
              <a:latin typeface="Swis721 LtCn BT" panose="020B0406020202030204" pitchFamily="34" charset="0"/>
            </a:endParaRPr>
          </a:p>
          <a:p>
            <a:pPr algn="just"/>
            <a:r>
              <a:rPr lang="es-MX" sz="2400" dirty="0">
                <a:latin typeface="Swis721 LtCn BT" panose="020B0406020202030204" pitchFamily="34" charset="0"/>
              </a:rPr>
              <a:t>Dentro de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la arquitectura </a:t>
            </a:r>
            <a:r>
              <a:rPr lang="es-MX" sz="2400" dirty="0">
                <a:latin typeface="Swis721 LtCn BT" panose="020B0406020202030204" pitchFamily="34" charset="0"/>
              </a:rPr>
              <a:t>el proceso de decisión del comprador es más profundo, pues representa una </a:t>
            </a:r>
            <a:r>
              <a:rPr lang="es-MX" sz="2400" dirty="0">
                <a:solidFill>
                  <a:srgbClr val="C00000"/>
                </a:solidFill>
                <a:latin typeface="Swis721 LtCn BT" panose="020B0406020202030204" pitchFamily="34" charset="0"/>
              </a:rPr>
              <a:t>inversión significativamente mayor </a:t>
            </a:r>
            <a:r>
              <a:rPr lang="es-MX" sz="2400" dirty="0">
                <a:latin typeface="Swis721 LtCn BT" panose="020B0406020202030204" pitchFamily="34" charset="0"/>
              </a:rPr>
              <a:t>a la de adquirir algún otro bien o servicio. </a:t>
            </a:r>
            <a:endParaRPr lang="es-MX" sz="2400" dirty="0">
              <a:latin typeface="Swis721 LtCn BT" panose="020B04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3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xmlns="" id="{B3B562E4-4D8E-4DFE-A052-845C7128893A}"/>
              </a:ext>
            </a:extLst>
          </p:cNvPr>
          <p:cNvSpPr txBox="1"/>
          <p:nvPr/>
        </p:nvSpPr>
        <p:spPr>
          <a:xfrm>
            <a:off x="9313917" y="106680"/>
            <a:ext cx="347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BIBLIOGRAFÌA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AD1FCA-A0AC-414E-BF5D-93799958EC30}"/>
              </a:ext>
            </a:extLst>
          </p:cNvPr>
          <p:cNvSpPr/>
          <p:nvPr/>
        </p:nvSpPr>
        <p:spPr>
          <a:xfrm>
            <a:off x="0" y="713341"/>
            <a:ext cx="12192000" cy="369332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C993384-1564-4EB6-BA37-822DD16F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517" y="1634244"/>
            <a:ext cx="9220200" cy="330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200" b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Swis721 LtCn BT" panose="020B04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BIBLIOGRAFÌA</a:t>
            </a:r>
            <a:endParaRPr kumimoji="0" lang="es-MX" altLang="es-MX" sz="3200" b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latin typeface="Swis721 LtCn BT" panose="020B04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Swis721 LtCn BT" panose="020B04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Paine</a:t>
            </a:r>
            <a:r>
              <a:rPr lang="es-ES" sz="2000" dirty="0">
                <a:latin typeface="Swis721 LtCn BT" panose="020B04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(1 de febrero de 2018). </a:t>
            </a:r>
            <a:r>
              <a:rPr lang="es-ES" sz="2000" i="1" dirty="0">
                <a:latin typeface="Swis721 LtCn BT" panose="020B04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 tu dinero</a:t>
            </a:r>
            <a:r>
              <a:rPr lang="es-ES" sz="2000" dirty="0">
                <a:latin typeface="Swis721 LtCn BT" panose="020B04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Obtenido de ¿Cuáles son los distintos modelos de conducta del consumidor?: https://</a:t>
            </a:r>
            <a:r>
              <a:rPr lang="es-ES" sz="2000" dirty="0" smtClean="0">
                <a:latin typeface="Swis721 LtCn BT" panose="020B04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www.cuidatudinero.com/13092173/cuales-son-los-distintos-modelos-de-conductas-del-consumidor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Swis721 LtCn BT" panose="020B0406020202030204" pitchFamily="34" charset="0"/>
              </a:rPr>
              <a:t>G. </a:t>
            </a:r>
            <a:r>
              <a:rPr lang="es-MX" dirty="0" err="1">
                <a:latin typeface="Swis721 LtCn BT" panose="020B0406020202030204" pitchFamily="34" charset="0"/>
              </a:rPr>
              <a:t>Shiffman</a:t>
            </a:r>
            <a:r>
              <a:rPr lang="es-MX" dirty="0">
                <a:latin typeface="Swis721 LtCn BT" panose="020B0406020202030204" pitchFamily="34" charset="0"/>
              </a:rPr>
              <a:t>, L. L. (2010). </a:t>
            </a:r>
            <a:r>
              <a:rPr lang="es-MX" i="1" dirty="0">
                <a:latin typeface="Swis721 LtCn BT" panose="020B0406020202030204" pitchFamily="34" charset="0"/>
              </a:rPr>
              <a:t>Comportamiento del consumidor.</a:t>
            </a:r>
            <a:r>
              <a:rPr lang="es-MX" dirty="0">
                <a:latin typeface="Swis721 LtCn BT" panose="020B0406020202030204" pitchFamily="34" charset="0"/>
              </a:rPr>
              <a:t> Estado de México: </a:t>
            </a:r>
            <a:r>
              <a:rPr lang="es-MX" dirty="0" smtClean="0">
                <a:latin typeface="Swis721 LtCn BT" panose="020B0406020202030204" pitchFamily="34" charset="0"/>
              </a:rPr>
              <a:t>Pearson.</a:t>
            </a:r>
            <a:endParaRPr lang="es-MX" dirty="0">
              <a:latin typeface="Swis721 LtCn BT" panose="020B04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Swis721 LtCn BT" panose="020B0406020202030204" pitchFamily="34" charset="0"/>
              </a:rPr>
              <a:t> </a:t>
            </a:r>
            <a:r>
              <a:rPr lang="es-MX" sz="2000" dirty="0" err="1">
                <a:latin typeface="Swis721 LtCn BT" panose="020B0406020202030204" pitchFamily="34" charset="0"/>
              </a:rPr>
              <a:t>Monferrer</a:t>
            </a:r>
            <a:r>
              <a:rPr lang="es-MX" sz="2000" dirty="0">
                <a:latin typeface="Swis721 LtCn BT" panose="020B0406020202030204" pitchFamily="34" charset="0"/>
              </a:rPr>
              <a:t>, D. (2013). Marketing. </a:t>
            </a:r>
            <a:r>
              <a:rPr lang="en-US" sz="2000" dirty="0" err="1">
                <a:latin typeface="Swis721 LtCn BT" panose="020B0406020202030204" pitchFamily="34" charset="0"/>
              </a:rPr>
              <a:t>Castello</a:t>
            </a:r>
            <a:r>
              <a:rPr lang="en-US" sz="2000" dirty="0">
                <a:latin typeface="Swis721 LtCn BT" panose="020B0406020202030204" pitchFamily="34" charset="0"/>
              </a:rPr>
              <a:t>: </a:t>
            </a:r>
            <a:r>
              <a:rPr lang="en-US" sz="2000" dirty="0" err="1">
                <a:latin typeface="Swis721 LtCn BT" panose="020B0406020202030204" pitchFamily="34" charset="0"/>
              </a:rPr>
              <a:t>Universitat</a:t>
            </a:r>
            <a:r>
              <a:rPr lang="en-US" sz="2000" dirty="0">
                <a:latin typeface="Swis721 LtCn BT" panose="020B0406020202030204" pitchFamily="34" charset="0"/>
              </a:rPr>
              <a:t> </a:t>
            </a:r>
            <a:r>
              <a:rPr lang="en-US" sz="2000" dirty="0" err="1">
                <a:latin typeface="Swis721 LtCn BT" panose="020B0406020202030204" pitchFamily="34" charset="0"/>
              </a:rPr>
              <a:t>Jaume</a:t>
            </a:r>
            <a:r>
              <a:rPr lang="en-US" sz="2000" dirty="0">
                <a:latin typeface="Swis721 LtCn BT" panose="020B0406020202030204" pitchFamily="34" charset="0"/>
              </a:rPr>
              <a:t>.</a:t>
            </a:r>
            <a:endParaRPr lang="es-MX" sz="2000" dirty="0">
              <a:latin typeface="Swis721 LtCn BT" panose="020B04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wis721 LtCn BT" panose="020B0406020202030204" pitchFamily="34" charset="0"/>
              </a:rPr>
              <a:t>Kotler,P</a:t>
            </a:r>
            <a:r>
              <a:rPr lang="en-US" sz="2000" dirty="0">
                <a:latin typeface="Swis721 LtCn BT" panose="020B0406020202030204" pitchFamily="34" charset="0"/>
              </a:rPr>
              <a:t> &amp; </a:t>
            </a:r>
            <a:r>
              <a:rPr lang="en-US" sz="2000" dirty="0" err="1">
                <a:latin typeface="Swis721 LtCn BT" panose="020B0406020202030204" pitchFamily="34" charset="0"/>
              </a:rPr>
              <a:t>Armstrong,G</a:t>
            </a:r>
            <a:r>
              <a:rPr lang="en-US" sz="2000" dirty="0">
                <a:latin typeface="Swis721 LtCn BT" panose="020B0406020202030204" pitchFamily="34" charset="0"/>
              </a:rPr>
              <a:t>. (2003). </a:t>
            </a:r>
            <a:r>
              <a:rPr lang="es-MX" sz="2000" dirty="0">
                <a:latin typeface="Swis721 LtCn BT" panose="020B0406020202030204" pitchFamily="34" charset="0"/>
              </a:rPr>
              <a:t>Fundamentos de marketing. México: Pearson educación.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52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11F14AAA57F46AC9C731804F97F49" ma:contentTypeVersion="7" ma:contentTypeDescription="Crear nuevo documento." ma:contentTypeScope="" ma:versionID="a950798541336a55d6034ed7380ba751">
  <xsd:schema xmlns:xsd="http://www.w3.org/2001/XMLSchema" xmlns:xs="http://www.w3.org/2001/XMLSchema" xmlns:p="http://schemas.microsoft.com/office/2006/metadata/properties" xmlns:ns2="123fc905-64a8-459c-b279-537c9ab903f5" targetNamespace="http://schemas.microsoft.com/office/2006/metadata/properties" ma:root="true" ma:fieldsID="d864fdfbffad7e4b8cf24ea31f8d8d58" ns2:_="">
    <xsd:import namespace="123fc905-64a8-459c-b279-537c9ab903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Termina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fc905-64a8-459c-b279-537c9ab90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Terminado" ma:index="14" nillable="true" ma:displayName="Terminado" ma:default="0" ma:format="Dropdown" ma:internalName="Terminad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rminado xmlns="123fc905-64a8-459c-b279-537c9ab903f5">false</Terminado>
  </documentManagement>
</p:properties>
</file>

<file path=customXml/itemProps1.xml><?xml version="1.0" encoding="utf-8"?>
<ds:datastoreItem xmlns:ds="http://schemas.openxmlformats.org/officeDocument/2006/customXml" ds:itemID="{C017C81D-A46D-452F-BEB9-E5D0BEC44067}"/>
</file>

<file path=customXml/itemProps2.xml><?xml version="1.0" encoding="utf-8"?>
<ds:datastoreItem xmlns:ds="http://schemas.openxmlformats.org/officeDocument/2006/customXml" ds:itemID="{B73BA006-8F54-428F-BE64-F15C1559E440}"/>
</file>

<file path=customXml/itemProps3.xml><?xml version="1.0" encoding="utf-8"?>
<ds:datastoreItem xmlns:ds="http://schemas.openxmlformats.org/officeDocument/2006/customXml" ds:itemID="{FC95878E-5787-40E6-A82B-79E3082BDFB6}"/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619</Words>
  <Application>Microsoft Office PowerPoint</Application>
  <PresentationFormat>Panorámica</PresentationFormat>
  <Paragraphs>58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MS Gothic</vt:lpstr>
      <vt:lpstr>Arial</vt:lpstr>
      <vt:lpstr>Calibri</vt:lpstr>
      <vt:lpstr>Calibri Light</vt:lpstr>
      <vt:lpstr>Swis721 Cn BT</vt:lpstr>
      <vt:lpstr>Swis721 LtCn BT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corres zenteno</dc:creator>
  <cp:lastModifiedBy>GARCIA GUERRERO PAULINA</cp:lastModifiedBy>
  <cp:revision>93</cp:revision>
  <dcterms:created xsi:type="dcterms:W3CDTF">2018-10-29T07:55:30Z</dcterms:created>
  <dcterms:modified xsi:type="dcterms:W3CDTF">2019-03-07T02:22:36Z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0x010100ADA11F14AAA57F46AC9C731804F97F49</vt:lpwstr>
  </property>
</Properties>
</file>